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74" r:id="rId3"/>
    <p:sldId id="359" r:id="rId4"/>
    <p:sldId id="360" r:id="rId5"/>
    <p:sldId id="361" r:id="rId6"/>
    <p:sldId id="271" r:id="rId7"/>
    <p:sldId id="289" r:id="rId8"/>
    <p:sldId id="347" r:id="rId9"/>
    <p:sldId id="348" r:id="rId10"/>
    <p:sldId id="326" r:id="rId11"/>
    <p:sldId id="349" r:id="rId12"/>
    <p:sldId id="351" r:id="rId13"/>
    <p:sldId id="350" r:id="rId14"/>
    <p:sldId id="288" r:id="rId15"/>
    <p:sldId id="352" r:id="rId16"/>
    <p:sldId id="296" r:id="rId17"/>
    <p:sldId id="362" r:id="rId18"/>
    <p:sldId id="354" r:id="rId19"/>
    <p:sldId id="353" r:id="rId20"/>
    <p:sldId id="356" r:id="rId21"/>
    <p:sldId id="355" r:id="rId22"/>
    <p:sldId id="291" r:id="rId23"/>
    <p:sldId id="358" r:id="rId24"/>
  </p:sldIdLst>
  <p:sldSz cx="10693400" cy="7561263"/>
  <p:notesSz cx="9144000" cy="6858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186" autoAdjust="0"/>
  </p:normalViewPr>
  <p:slideViewPr>
    <p:cSldViewPr snapToGrid="0" snapToObjects="1">
      <p:cViewPr>
        <p:scale>
          <a:sx n="60" d="100"/>
          <a:sy n="60" d="100"/>
        </p:scale>
        <p:origin x="-984" y="-48"/>
      </p:cViewPr>
      <p:guideLst>
        <p:guide orient="horz" pos="170"/>
        <p:guide orient="horz" pos="4220"/>
        <p:guide orient="horz" pos="728"/>
        <p:guide pos="250"/>
        <p:guide pos="64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197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6011-659C-468B-BEFE-A757DD42C609}" type="doc">
      <dgm:prSet loTypeId="urn:microsoft.com/office/officeart/2005/8/layout/chart3" loCatId="relationship" qsTypeId="urn:microsoft.com/office/officeart/2005/8/quickstyle/simple4" qsCatId="simple" csTypeId="urn:microsoft.com/office/officeart/2005/8/colors/colorful5" csCatId="colorful" phldr="1"/>
      <dgm:spPr/>
    </dgm:pt>
    <dgm:pt modelId="{7E08E64C-7DA4-4FD5-B6BD-3F3727BC2EEF}">
      <dgm:prSet phldrT="[Text]" custT="1"/>
      <dgm:spPr>
        <a:solidFill>
          <a:srgbClr val="FF9966"/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Supplier-Agent Statistics</a:t>
          </a:r>
          <a:endParaRPr lang="en-GB" sz="14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FA81B79-08B2-4A53-A2FF-7067BAAE753D}" type="parTrans" cxnId="{F36E5F5A-968D-4A02-8A63-79111767F31C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5E9C4FB-E725-4DCB-845C-304E2DFEA15D}" type="sibTrans" cxnId="{F36E5F5A-968D-4A02-8A63-79111767F31C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73CF6282-3AC1-4CC0-849A-D6FDFA9D194F}">
      <dgm:prSet phldrT="[Text]" custT="1"/>
      <dgm:spPr>
        <a:solidFill>
          <a:srgbClr val="CCFF99"/>
        </a:solidFill>
      </dgm:spPr>
      <dgm:t>
        <a:bodyPr/>
        <a:lstStyle/>
        <a:p>
          <a:r>
            <a:rPr lang="en-GB" sz="13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SRR &amp; Dashboard</a:t>
          </a:r>
        </a:p>
      </dgm:t>
    </dgm:pt>
    <dgm:pt modelId="{AF3992E5-EFEB-4CD1-B323-F88104A9D05B}" type="parTrans" cxnId="{D9EA3001-1EAA-4317-ACC6-877378D5C933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D172703-464E-48C6-93EF-A91B2F847792}" type="sibTrans" cxnId="{D9EA3001-1EAA-4317-ACC6-877378D5C933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40B78192-6838-4446-9C33-6682ADD1D7FE}">
      <dgm:prSet phldrT="[Text]"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Peer Comparison </a:t>
          </a:r>
          <a:endParaRPr lang="en-GB" sz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1182B3BA-3171-4E91-A42D-78952FEFE31A}" type="parTrans" cxnId="{2C4A2BA2-F966-4B77-975A-EE299B7DD9FD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E8CF0B9F-3D7A-4B9A-925E-ED41A9966F3D}" type="sibTrans" cxnId="{2C4A2BA2-F966-4B77-975A-EE299B7DD9FD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9A78D9DE-4B4E-4F4B-9926-810A8FF67164}">
      <dgm:prSet custT="1"/>
      <dgm:spPr>
        <a:solidFill>
          <a:schemeClr val="accent2">
            <a:lumMod val="90000"/>
          </a:schemeClr>
        </a:solidFill>
      </dgm:spPr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Auto generated PARMS Reports</a:t>
          </a:r>
          <a:endParaRPr lang="en-GB" sz="14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FCD0F0D8-6296-4351-824A-046DA62FB51D}" type="parTrans" cxnId="{7E6C5C57-01C1-47F5-AE1A-71D3EAC7F01F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DDC1D197-49E8-42B0-8F1B-7D17109155CC}" type="sibTrans" cxnId="{7E6C5C57-01C1-47F5-AE1A-71D3EAC7F01F}">
      <dgm:prSet/>
      <dgm:spPr/>
      <dgm:t>
        <a:bodyPr/>
        <a:lstStyle/>
        <a:p>
          <a:endParaRPr lang="en-GB" sz="160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gm:t>
    </dgm:pt>
    <dgm:pt modelId="{5674EAEA-7DD5-4490-A566-A3A47E0B2CC8}">
      <dgm:prSet custT="1"/>
      <dgm:spPr/>
      <dgm:t>
        <a:bodyPr/>
        <a:lstStyle/>
        <a:p>
          <a:r>
            <a:rPr lang="en-GB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Supplier</a:t>
          </a:r>
          <a:r>
            <a:rPr lang="en-GB" sz="1400" dirty="0" smtClean="0"/>
            <a:t> </a:t>
          </a:r>
          <a:r>
            <a:rPr lang="en-GB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Charges</a:t>
          </a:r>
        </a:p>
      </dgm:t>
    </dgm:pt>
    <dgm:pt modelId="{CD45274E-42FF-441F-B2A0-2E60370C6723}" type="parTrans" cxnId="{52E17454-F6BB-424C-993B-B4EA14906322}">
      <dgm:prSet/>
      <dgm:spPr/>
      <dgm:t>
        <a:bodyPr/>
        <a:lstStyle/>
        <a:p>
          <a:endParaRPr lang="en-GB"/>
        </a:p>
      </dgm:t>
    </dgm:pt>
    <dgm:pt modelId="{F0EF5492-F6D3-4E30-94F9-5F38E71E0D00}" type="sibTrans" cxnId="{52E17454-F6BB-424C-993B-B4EA14906322}">
      <dgm:prSet/>
      <dgm:spPr/>
      <dgm:t>
        <a:bodyPr/>
        <a:lstStyle/>
        <a:p>
          <a:endParaRPr lang="en-GB"/>
        </a:p>
      </dgm:t>
    </dgm:pt>
    <dgm:pt modelId="{7FADA255-8015-4987-A930-0C5228855F93}" type="pres">
      <dgm:prSet presAssocID="{52F86011-659C-468B-BEFE-A757DD42C609}" presName="compositeShape" presStyleCnt="0">
        <dgm:presLayoutVars>
          <dgm:chMax val="7"/>
          <dgm:dir/>
          <dgm:resizeHandles val="exact"/>
        </dgm:presLayoutVars>
      </dgm:prSet>
      <dgm:spPr/>
    </dgm:pt>
    <dgm:pt modelId="{A554982F-7F7C-4637-8EA9-26B3C94696A8}" type="pres">
      <dgm:prSet presAssocID="{52F86011-659C-468B-BEFE-A757DD42C609}" presName="wedge1" presStyleLbl="node1" presStyleIdx="0" presStyleCnt="5" custScaleX="122548" custScaleY="112159" custLinFactNeighborX="-3903" custLinFactNeighborY="4821"/>
      <dgm:spPr/>
      <dgm:t>
        <a:bodyPr/>
        <a:lstStyle/>
        <a:p>
          <a:endParaRPr lang="en-GB"/>
        </a:p>
      </dgm:t>
    </dgm:pt>
    <dgm:pt modelId="{5BF77A17-25BD-4F70-B92D-D3EC3B8F32C2}" type="pres">
      <dgm:prSet presAssocID="{52F86011-659C-468B-BEFE-A757DD42C60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7AAD5A-45BB-46AB-8E78-A822F61FF954}" type="pres">
      <dgm:prSet presAssocID="{52F86011-659C-468B-BEFE-A757DD42C609}" presName="wedge2" presStyleLbl="node1" presStyleIdx="1" presStyleCnt="5" custScaleX="122548" custScaleY="112159"/>
      <dgm:spPr/>
      <dgm:t>
        <a:bodyPr/>
        <a:lstStyle/>
        <a:p>
          <a:endParaRPr lang="en-GB"/>
        </a:p>
      </dgm:t>
    </dgm:pt>
    <dgm:pt modelId="{D9B19840-1BBB-444D-9DA1-69D61C590C43}" type="pres">
      <dgm:prSet presAssocID="{52F86011-659C-468B-BEFE-A757DD42C60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4ECD03-4F53-426D-80F1-16F45B829DC6}" type="pres">
      <dgm:prSet presAssocID="{52F86011-659C-468B-BEFE-A757DD42C609}" presName="wedge3" presStyleLbl="node1" presStyleIdx="2" presStyleCnt="5" custScaleX="122548" custScaleY="112159"/>
      <dgm:spPr/>
      <dgm:t>
        <a:bodyPr/>
        <a:lstStyle/>
        <a:p>
          <a:endParaRPr lang="en-GB"/>
        </a:p>
      </dgm:t>
    </dgm:pt>
    <dgm:pt modelId="{D1DEB7F4-EEB0-4F40-9A1D-EF3C89964F5B}" type="pres">
      <dgm:prSet presAssocID="{52F86011-659C-468B-BEFE-A757DD42C60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D5587-815A-4B48-9041-B53CE61E3FB4}" type="pres">
      <dgm:prSet presAssocID="{52F86011-659C-468B-BEFE-A757DD42C609}" presName="wedge4" presStyleLbl="node1" presStyleIdx="3" presStyleCnt="5" custScaleX="122548" custScaleY="112159"/>
      <dgm:spPr/>
      <dgm:t>
        <a:bodyPr/>
        <a:lstStyle/>
        <a:p>
          <a:endParaRPr lang="en-GB"/>
        </a:p>
      </dgm:t>
    </dgm:pt>
    <dgm:pt modelId="{83ED6143-C745-4197-895F-11A64206CD51}" type="pres">
      <dgm:prSet presAssocID="{52F86011-659C-468B-BEFE-A757DD42C60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B9B59E-CBAB-4C4D-BC9E-FAA487CDA1FE}" type="pres">
      <dgm:prSet presAssocID="{52F86011-659C-468B-BEFE-A757DD42C609}" presName="wedge5" presStyleLbl="node1" presStyleIdx="4" presStyleCnt="5" custScaleX="122548" custScaleY="112159"/>
      <dgm:spPr/>
      <dgm:t>
        <a:bodyPr/>
        <a:lstStyle/>
        <a:p>
          <a:endParaRPr lang="en-GB"/>
        </a:p>
      </dgm:t>
    </dgm:pt>
    <dgm:pt modelId="{F3A5C4AD-C0D6-48DE-826D-810D3EB29AD5}" type="pres">
      <dgm:prSet presAssocID="{52F86011-659C-468B-BEFE-A757DD42C60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399EB82-FE0A-4C46-AE09-2DEC6218B0BE}" type="presOf" srcId="{9A78D9DE-4B4E-4F4B-9926-810A8FF67164}" destId="{F3A5C4AD-C0D6-48DE-826D-810D3EB29AD5}" srcOrd="1" destOrd="0" presId="urn:microsoft.com/office/officeart/2005/8/layout/chart3"/>
    <dgm:cxn modelId="{1B32FF38-6B3F-491F-A800-FE9009387BE5}" type="presOf" srcId="{40B78192-6838-4446-9C33-6682ADD1D7FE}" destId="{201D5587-815A-4B48-9041-B53CE61E3FB4}" srcOrd="0" destOrd="0" presId="urn:microsoft.com/office/officeart/2005/8/layout/chart3"/>
    <dgm:cxn modelId="{8A808401-6BA7-45F9-ACF3-60B64BAB130E}" type="presOf" srcId="{73CF6282-3AC1-4CC0-849A-D6FDFA9D194F}" destId="{D9B19840-1BBB-444D-9DA1-69D61C590C43}" srcOrd="1" destOrd="0" presId="urn:microsoft.com/office/officeart/2005/8/layout/chart3"/>
    <dgm:cxn modelId="{D9EA3001-1EAA-4317-ACC6-877378D5C933}" srcId="{52F86011-659C-468B-BEFE-A757DD42C609}" destId="{73CF6282-3AC1-4CC0-849A-D6FDFA9D194F}" srcOrd="1" destOrd="0" parTransId="{AF3992E5-EFEB-4CD1-B323-F88104A9D05B}" sibTransId="{1D172703-464E-48C6-93EF-A91B2F847792}"/>
    <dgm:cxn modelId="{52E17454-F6BB-424C-993B-B4EA14906322}" srcId="{52F86011-659C-468B-BEFE-A757DD42C609}" destId="{5674EAEA-7DD5-4490-A566-A3A47E0B2CC8}" srcOrd="2" destOrd="0" parTransId="{CD45274E-42FF-441F-B2A0-2E60370C6723}" sibTransId="{F0EF5492-F6D3-4E30-94F9-5F38E71E0D00}"/>
    <dgm:cxn modelId="{B28373EE-7E2A-413C-83EC-7BCEFC213282}" type="presOf" srcId="{5674EAEA-7DD5-4490-A566-A3A47E0B2CC8}" destId="{D1DEB7F4-EEB0-4F40-9A1D-EF3C89964F5B}" srcOrd="1" destOrd="0" presId="urn:microsoft.com/office/officeart/2005/8/layout/chart3"/>
    <dgm:cxn modelId="{83371CA4-4978-4489-ACB3-49279D492767}" type="presOf" srcId="{7E08E64C-7DA4-4FD5-B6BD-3F3727BC2EEF}" destId="{A554982F-7F7C-4637-8EA9-26B3C94696A8}" srcOrd="0" destOrd="0" presId="urn:microsoft.com/office/officeart/2005/8/layout/chart3"/>
    <dgm:cxn modelId="{7E6C5C57-01C1-47F5-AE1A-71D3EAC7F01F}" srcId="{52F86011-659C-468B-BEFE-A757DD42C609}" destId="{9A78D9DE-4B4E-4F4B-9926-810A8FF67164}" srcOrd="4" destOrd="0" parTransId="{FCD0F0D8-6296-4351-824A-046DA62FB51D}" sibTransId="{DDC1D197-49E8-42B0-8F1B-7D17109155CC}"/>
    <dgm:cxn modelId="{2C4A2BA2-F966-4B77-975A-EE299B7DD9FD}" srcId="{52F86011-659C-468B-BEFE-A757DD42C609}" destId="{40B78192-6838-4446-9C33-6682ADD1D7FE}" srcOrd="3" destOrd="0" parTransId="{1182B3BA-3171-4E91-A42D-78952FEFE31A}" sibTransId="{E8CF0B9F-3D7A-4B9A-925E-ED41A9966F3D}"/>
    <dgm:cxn modelId="{2221C759-D9C0-418A-B2AA-3B70B7B1B098}" type="presOf" srcId="{52F86011-659C-468B-BEFE-A757DD42C609}" destId="{7FADA255-8015-4987-A930-0C5228855F93}" srcOrd="0" destOrd="0" presId="urn:microsoft.com/office/officeart/2005/8/layout/chart3"/>
    <dgm:cxn modelId="{9FC9E42E-226F-42B9-8077-A2C1C8C6C917}" type="presOf" srcId="{9A78D9DE-4B4E-4F4B-9926-810A8FF67164}" destId="{6DB9B59E-CBAB-4C4D-BC9E-FAA487CDA1FE}" srcOrd="0" destOrd="0" presId="urn:microsoft.com/office/officeart/2005/8/layout/chart3"/>
    <dgm:cxn modelId="{F36E5F5A-968D-4A02-8A63-79111767F31C}" srcId="{52F86011-659C-468B-BEFE-A757DD42C609}" destId="{7E08E64C-7DA4-4FD5-B6BD-3F3727BC2EEF}" srcOrd="0" destOrd="0" parTransId="{EFA81B79-08B2-4A53-A2FF-7067BAAE753D}" sibTransId="{75E9C4FB-E725-4DCB-845C-304E2DFEA15D}"/>
    <dgm:cxn modelId="{6AB989C8-A246-4BCA-AF87-A2BC1F38572F}" type="presOf" srcId="{73CF6282-3AC1-4CC0-849A-D6FDFA9D194F}" destId="{7A7AAD5A-45BB-46AB-8E78-A822F61FF954}" srcOrd="0" destOrd="0" presId="urn:microsoft.com/office/officeart/2005/8/layout/chart3"/>
    <dgm:cxn modelId="{F9B3D0DD-18F7-4B0F-BC3A-D698666D14CF}" type="presOf" srcId="{7E08E64C-7DA4-4FD5-B6BD-3F3727BC2EEF}" destId="{5BF77A17-25BD-4F70-B92D-D3EC3B8F32C2}" srcOrd="1" destOrd="0" presId="urn:microsoft.com/office/officeart/2005/8/layout/chart3"/>
    <dgm:cxn modelId="{F049C5A8-FDA3-41AC-8876-ABAB91274CC8}" type="presOf" srcId="{40B78192-6838-4446-9C33-6682ADD1D7FE}" destId="{83ED6143-C745-4197-895F-11A64206CD51}" srcOrd="1" destOrd="0" presId="urn:microsoft.com/office/officeart/2005/8/layout/chart3"/>
    <dgm:cxn modelId="{10530F51-21D9-4F27-AFD8-E8BFCB8936B7}" type="presOf" srcId="{5674EAEA-7DD5-4490-A566-A3A47E0B2CC8}" destId="{054ECD03-4F53-426D-80F1-16F45B829DC6}" srcOrd="0" destOrd="0" presId="urn:microsoft.com/office/officeart/2005/8/layout/chart3"/>
    <dgm:cxn modelId="{219BE68A-808E-40E4-A9B2-40A2CD38DA4F}" type="presParOf" srcId="{7FADA255-8015-4987-A930-0C5228855F93}" destId="{A554982F-7F7C-4637-8EA9-26B3C94696A8}" srcOrd="0" destOrd="0" presId="urn:microsoft.com/office/officeart/2005/8/layout/chart3"/>
    <dgm:cxn modelId="{CE8E7149-D1AB-41D4-97BD-9E83BE6A9768}" type="presParOf" srcId="{7FADA255-8015-4987-A930-0C5228855F93}" destId="{5BF77A17-25BD-4F70-B92D-D3EC3B8F32C2}" srcOrd="1" destOrd="0" presId="urn:microsoft.com/office/officeart/2005/8/layout/chart3"/>
    <dgm:cxn modelId="{68EB9803-5DEF-4EB9-A9FA-698BD86B4B9A}" type="presParOf" srcId="{7FADA255-8015-4987-A930-0C5228855F93}" destId="{7A7AAD5A-45BB-46AB-8E78-A822F61FF954}" srcOrd="2" destOrd="0" presId="urn:microsoft.com/office/officeart/2005/8/layout/chart3"/>
    <dgm:cxn modelId="{43052CB8-FAC2-4373-BE04-313D844D82AA}" type="presParOf" srcId="{7FADA255-8015-4987-A930-0C5228855F93}" destId="{D9B19840-1BBB-444D-9DA1-69D61C590C43}" srcOrd="3" destOrd="0" presId="urn:microsoft.com/office/officeart/2005/8/layout/chart3"/>
    <dgm:cxn modelId="{E3B7E086-6477-4F41-AF87-49C93D64C172}" type="presParOf" srcId="{7FADA255-8015-4987-A930-0C5228855F93}" destId="{054ECD03-4F53-426D-80F1-16F45B829DC6}" srcOrd="4" destOrd="0" presId="urn:microsoft.com/office/officeart/2005/8/layout/chart3"/>
    <dgm:cxn modelId="{3EFB1001-D68D-4976-89E0-A3CDABD17B7E}" type="presParOf" srcId="{7FADA255-8015-4987-A930-0C5228855F93}" destId="{D1DEB7F4-EEB0-4F40-9A1D-EF3C89964F5B}" srcOrd="5" destOrd="0" presId="urn:microsoft.com/office/officeart/2005/8/layout/chart3"/>
    <dgm:cxn modelId="{6BB96182-524A-4BDE-B098-2CF9294FE7B7}" type="presParOf" srcId="{7FADA255-8015-4987-A930-0C5228855F93}" destId="{201D5587-815A-4B48-9041-B53CE61E3FB4}" srcOrd="6" destOrd="0" presId="urn:microsoft.com/office/officeart/2005/8/layout/chart3"/>
    <dgm:cxn modelId="{3417E952-BE25-4627-A142-0F6E5D6E1EFF}" type="presParOf" srcId="{7FADA255-8015-4987-A930-0C5228855F93}" destId="{83ED6143-C745-4197-895F-11A64206CD51}" srcOrd="7" destOrd="0" presId="urn:microsoft.com/office/officeart/2005/8/layout/chart3"/>
    <dgm:cxn modelId="{5653C7C3-B989-417D-918B-2E92265B2B53}" type="presParOf" srcId="{7FADA255-8015-4987-A930-0C5228855F93}" destId="{6DB9B59E-CBAB-4C4D-BC9E-FAA487CDA1FE}" srcOrd="8" destOrd="0" presId="urn:microsoft.com/office/officeart/2005/8/layout/chart3"/>
    <dgm:cxn modelId="{5FBBBFF0-57DE-47BF-A2FC-5197DE943535}" type="presParOf" srcId="{7FADA255-8015-4987-A930-0C5228855F93}" destId="{F3A5C4AD-C0D6-48DE-826D-810D3EB29AD5}" srcOrd="9" destOrd="0" presId="urn:microsoft.com/office/officeart/2005/8/layout/chart3"/>
  </dgm:cxnLst>
  <dgm:bg>
    <a:effectLst>
      <a:glow rad="101600">
        <a:schemeClr val="accent4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982F-7F7C-4637-8EA9-26B3C94696A8}">
      <dsp:nvSpPr>
        <dsp:cNvPr id="0" name=""/>
        <dsp:cNvSpPr/>
      </dsp:nvSpPr>
      <dsp:spPr>
        <a:xfrm>
          <a:off x="71360" y="133334"/>
          <a:ext cx="2790948" cy="2554346"/>
        </a:xfrm>
        <a:prstGeom prst="pie">
          <a:avLst>
            <a:gd name="adj1" fmla="val 16200000"/>
            <a:gd name="adj2" fmla="val 20520000"/>
          </a:avLst>
        </a:prstGeom>
        <a:solidFill>
          <a:srgbClr val="FF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Supplier-Agent Statistics</a:t>
          </a:r>
          <a:endParaRPr lang="en-GB" sz="1400" kern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1502053" y="514965"/>
        <a:ext cx="946929" cy="592973"/>
      </dsp:txXfrm>
    </dsp:sp>
    <dsp:sp modelId="{7A7AAD5A-45BB-46AB-8E78-A822F61FF954}">
      <dsp:nvSpPr>
        <dsp:cNvPr id="0" name=""/>
        <dsp:cNvSpPr/>
      </dsp:nvSpPr>
      <dsp:spPr>
        <a:xfrm>
          <a:off x="80538" y="133344"/>
          <a:ext cx="2790948" cy="2554346"/>
        </a:xfrm>
        <a:prstGeom prst="pie">
          <a:avLst>
            <a:gd name="adj1" fmla="val 20520000"/>
            <a:gd name="adj2" fmla="val 3240000"/>
          </a:avLst>
        </a:prstGeom>
        <a:solidFill>
          <a:srgbClr val="CC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SRR &amp; Dashboard</a:t>
          </a:r>
        </a:p>
      </dsp:txBody>
      <dsp:txXfrm>
        <a:off x="1904622" y="1288881"/>
        <a:ext cx="830639" cy="641627"/>
      </dsp:txXfrm>
    </dsp:sp>
    <dsp:sp modelId="{054ECD03-4F53-426D-80F1-16F45B829DC6}">
      <dsp:nvSpPr>
        <dsp:cNvPr id="0" name=""/>
        <dsp:cNvSpPr/>
      </dsp:nvSpPr>
      <dsp:spPr>
        <a:xfrm>
          <a:off x="80538" y="133344"/>
          <a:ext cx="2790948" cy="255434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5">
                <a:hueOff val="-1138836"/>
                <a:satOff val="4399"/>
                <a:lumOff val="7941"/>
                <a:alphaOff val="0"/>
                <a:shade val="51000"/>
                <a:satMod val="130000"/>
              </a:schemeClr>
            </a:gs>
            <a:gs pos="80000">
              <a:schemeClr val="accent5">
                <a:hueOff val="-1138836"/>
                <a:satOff val="4399"/>
                <a:lumOff val="7941"/>
                <a:alphaOff val="0"/>
                <a:shade val="93000"/>
                <a:satMod val="130000"/>
              </a:schemeClr>
            </a:gs>
            <a:gs pos="100000">
              <a:schemeClr val="accent5">
                <a:hueOff val="-1138836"/>
                <a:satOff val="4399"/>
                <a:lumOff val="7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Supplier</a:t>
          </a:r>
          <a:r>
            <a:rPr lang="en-GB" sz="1400" kern="1200" dirty="0" smtClean="0"/>
            <a:t> </a:t>
          </a:r>
          <a:r>
            <a:rPr lang="en-GB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Charges</a:t>
          </a:r>
        </a:p>
      </dsp:txBody>
      <dsp:txXfrm>
        <a:off x="977629" y="2049103"/>
        <a:ext cx="996767" cy="547359"/>
      </dsp:txXfrm>
    </dsp:sp>
    <dsp:sp modelId="{201D5587-815A-4B48-9041-B53CE61E3FB4}">
      <dsp:nvSpPr>
        <dsp:cNvPr id="0" name=""/>
        <dsp:cNvSpPr/>
      </dsp:nvSpPr>
      <dsp:spPr>
        <a:xfrm>
          <a:off x="80538" y="133344"/>
          <a:ext cx="2790948" cy="2554346"/>
        </a:xfrm>
        <a:prstGeom prst="pie">
          <a:avLst>
            <a:gd name="adj1" fmla="val 7560000"/>
            <a:gd name="adj2" fmla="val 11880000"/>
          </a:avLst>
        </a:prstGeom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Peer Comparison </a:t>
          </a:r>
          <a:endParaRPr lang="en-GB" sz="1200" kern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213440" y="1288881"/>
        <a:ext cx="830639" cy="641627"/>
      </dsp:txXfrm>
    </dsp:sp>
    <dsp:sp modelId="{6DB9B59E-CBAB-4C4D-BC9E-FAA487CDA1FE}">
      <dsp:nvSpPr>
        <dsp:cNvPr id="0" name=""/>
        <dsp:cNvSpPr/>
      </dsp:nvSpPr>
      <dsp:spPr>
        <a:xfrm>
          <a:off x="80538" y="133344"/>
          <a:ext cx="2790948" cy="2554346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rPr>
            <a:t>Auto generated PARMS Reports</a:t>
          </a:r>
          <a:endParaRPr lang="en-GB" sz="1400" kern="1200" dirty="0">
            <a:solidFill>
              <a:schemeClr val="tx1"/>
            </a:solidFill>
            <a:latin typeface="Tahoma" pitchFamily="34" charset="0"/>
            <a:cs typeface="Tahoma" pitchFamily="34" charset="0"/>
          </a:endParaRPr>
        </a:p>
      </dsp:txBody>
      <dsp:txXfrm>
        <a:off x="487551" y="522577"/>
        <a:ext cx="946929" cy="592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fld id="{B3E4FAFB-B20E-4AC5-84D6-161DBA86B9F0}" type="datetimeFigureOut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22/03/2017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534792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/>
            <a:fld id="{3ED7F555-8884-4715-8AC8-5CE417A67BC4}" type="slidenum">
              <a:rPr lang="en-GB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875" y="628920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534792" y="628920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96875" y="396000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67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6000" y="550800"/>
            <a:ext cx="8352000" cy="432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26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294792" y="6516000"/>
            <a:ext cx="144000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006FE8C-9FAB-41F5-88FC-732F6B53842C}" type="datetimeFigureOut">
              <a:rPr lang="en-GB" smtClean="0"/>
              <a:pPr/>
              <a:t>22/03/2017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214438"/>
            <a:ext cx="363696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000" y="4087906"/>
            <a:ext cx="8352000" cy="2016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33600" y="6516000"/>
            <a:ext cx="3962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000" y="6516000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A0B687-4A7F-4B5A-B0FC-0514D0236F5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96875" y="6289650"/>
            <a:ext cx="9864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534792" y="6289650"/>
            <a:ext cx="72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96875" y="395288"/>
            <a:ext cx="8352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85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78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6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771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78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going onto Settlement BUSRRs.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2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560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79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23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504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57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19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1214438"/>
            <a:ext cx="363696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75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1214438"/>
            <a:ext cx="363696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136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4313" y="1214438"/>
            <a:ext cx="363696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5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73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741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68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13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66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67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34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0B687-4A7F-4B5A-B0FC-0514D0236F50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2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0"/>
          <a:stretch/>
        </p:blipFill>
        <p:spPr>
          <a:xfrm>
            <a:off x="508" y="1110"/>
            <a:ext cx="7790180" cy="755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[Title]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1" y="5161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[Date]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337301" y="3969544"/>
            <a:ext cx="3960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336001" y="5485550"/>
            <a:ext cx="3960000" cy="324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[Presentation owner]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6590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336001" y="830123"/>
            <a:ext cx="3959999" cy="1026386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[Classification - Choose from: Restricted, Commercial in confidence, Confidential, Public]</a:t>
            </a:r>
          </a:p>
        </p:txBody>
      </p:sp>
    </p:spTree>
    <p:extLst>
      <p:ext uri="{BB962C8B-B14F-4D97-AF65-F5344CB8AC3E}">
        <p14:creationId xmlns:p14="http://schemas.microsoft.com/office/powerpoint/2010/main" val="244960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4" r="32289" b="-1"/>
          <a:stretch/>
        </p:blipFill>
        <p:spPr>
          <a:xfrm>
            <a:off x="0" y="0"/>
            <a:ext cx="7154132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1" y="2905200"/>
            <a:ext cx="3960000" cy="936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9743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315819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-14" r="32289" b="-1"/>
          <a:stretch/>
        </p:blipFill>
        <p:spPr>
          <a:xfrm>
            <a:off x="0" y="0"/>
            <a:ext cx="7154132" cy="75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001" y="2905200"/>
            <a:ext cx="3960000" cy="9360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7301" y="4197433"/>
            <a:ext cx="3960000" cy="648000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 smtClean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9496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" y="0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95999" y="1155700"/>
            <a:ext cx="990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093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6" y="1155700"/>
            <a:ext cx="4770000" cy="55435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5526001" y="1155698"/>
            <a:ext cx="4770000" cy="5543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527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4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2549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64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96875" y="6588125"/>
            <a:ext cx="9899650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396875" y="395288"/>
            <a:ext cx="9899650" cy="764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1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&amp; Safe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auto">
          <a:xfrm>
            <a:off x="8394701" y="6818314"/>
            <a:ext cx="1998663" cy="466725"/>
          </a:xfrm>
          <a:custGeom>
            <a:avLst/>
            <a:gdLst>
              <a:gd name="T0" fmla="*/ 263 w 8518"/>
              <a:gd name="T1" fmla="*/ 1980 h 1980"/>
              <a:gd name="T2" fmla="*/ 263 w 8518"/>
              <a:gd name="T3" fmla="*/ 1980 h 1980"/>
              <a:gd name="T4" fmla="*/ 0 w 8518"/>
              <a:gd name="T5" fmla="*/ 1721 h 1980"/>
              <a:gd name="T6" fmla="*/ 0 w 8518"/>
              <a:gd name="T7" fmla="*/ 0 h 1980"/>
              <a:gd name="T8" fmla="*/ 8254 w 8518"/>
              <a:gd name="T9" fmla="*/ 0 h 1980"/>
              <a:gd name="T10" fmla="*/ 8518 w 8518"/>
              <a:gd name="T11" fmla="*/ 259 h 1980"/>
              <a:gd name="T12" fmla="*/ 8518 w 8518"/>
              <a:gd name="T13" fmla="*/ 1980 h 1980"/>
              <a:gd name="T14" fmla="*/ 263 w 8518"/>
              <a:gd name="T15" fmla="*/ 1980 h 1980"/>
              <a:gd name="T16" fmla="*/ 263 w 8518"/>
              <a:gd name="T17" fmla="*/ 198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518" h="1980">
                <a:moveTo>
                  <a:pt x="263" y="1980"/>
                </a:moveTo>
                <a:lnTo>
                  <a:pt x="263" y="1980"/>
                </a:lnTo>
                <a:cubicBezTo>
                  <a:pt x="2" y="1980"/>
                  <a:pt x="0" y="1721"/>
                  <a:pt x="0" y="1721"/>
                </a:cubicBezTo>
                <a:lnTo>
                  <a:pt x="0" y="0"/>
                </a:lnTo>
                <a:lnTo>
                  <a:pt x="8254" y="0"/>
                </a:lnTo>
                <a:cubicBezTo>
                  <a:pt x="8254" y="0"/>
                  <a:pt x="8518" y="2"/>
                  <a:pt x="8518" y="259"/>
                </a:cubicBezTo>
                <a:cubicBezTo>
                  <a:pt x="8518" y="517"/>
                  <a:pt x="8518" y="1980"/>
                  <a:pt x="8518" y="1980"/>
                </a:cubicBezTo>
                <a:lnTo>
                  <a:pt x="263" y="1980"/>
                </a:lnTo>
                <a:lnTo>
                  <a:pt x="263" y="1980"/>
                </a:lnTo>
                <a:close/>
              </a:path>
            </a:pathLst>
          </a:custGeom>
          <a:noFill/>
          <a:ln w="793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3" y="1428302"/>
            <a:ext cx="9954000" cy="4896929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73066" y="424800"/>
            <a:ext cx="9899649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Health</a:t>
            </a:r>
            <a:r>
              <a:rPr lang="en-GB" sz="2600" b="1" baseline="0" dirty="0" smtClean="0">
                <a:solidFill>
                  <a:schemeClr val="tx2"/>
                </a:solidFill>
                <a:latin typeface="+mj-lt"/>
              </a:rPr>
              <a:t> &amp; Safety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2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727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7301" y="2880000"/>
            <a:ext cx="3960000" cy="93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526" y="4477612"/>
            <a:ext cx="3960000" cy="32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36001" y="4800865"/>
            <a:ext cx="3960000" cy="61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2550"/>
              </a:lnSpc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GB" smtClean="0"/>
              <a:t>Document title: Insert &gt; Header &amp; Footer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6001" y="4158000"/>
            <a:ext cx="3960000" cy="30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200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8394701" y="6837450"/>
            <a:ext cx="1906588" cy="466725"/>
            <a:chOff x="8394700" y="6818313"/>
            <a:chExt cx="1906588" cy="4667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394700" y="6818313"/>
              <a:ext cx="1263650" cy="466725"/>
            </a:xfrm>
            <a:custGeom>
              <a:avLst/>
              <a:gdLst>
                <a:gd name="T0" fmla="*/ 263 w 5386"/>
                <a:gd name="T1" fmla="*/ 1980 h 1980"/>
                <a:gd name="T2" fmla="*/ 263 w 5386"/>
                <a:gd name="T3" fmla="*/ 1980 h 1980"/>
                <a:gd name="T4" fmla="*/ 0 w 5386"/>
                <a:gd name="T5" fmla="*/ 1721 h 1980"/>
                <a:gd name="T6" fmla="*/ 0 w 5386"/>
                <a:gd name="T7" fmla="*/ 0 h 1980"/>
                <a:gd name="T8" fmla="*/ 5386 w 5386"/>
                <a:gd name="T9" fmla="*/ 0 h 1980"/>
                <a:gd name="T10" fmla="*/ 4636 w 5386"/>
                <a:gd name="T11" fmla="*/ 801 h 1980"/>
                <a:gd name="T12" fmla="*/ 4297 w 5386"/>
                <a:gd name="T13" fmla="*/ 339 h 1980"/>
                <a:gd name="T14" fmla="*/ 3962 w 5386"/>
                <a:gd name="T15" fmla="*/ 339 h 1980"/>
                <a:gd name="T16" fmla="*/ 4514 w 5386"/>
                <a:gd name="T17" fmla="*/ 1087 h 1980"/>
                <a:gd name="T18" fmla="*/ 3723 w 5386"/>
                <a:gd name="T19" fmla="*/ 1980 h 1980"/>
                <a:gd name="T20" fmla="*/ 263 w 5386"/>
                <a:gd name="T21" fmla="*/ 1980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6" h="1980">
                  <a:moveTo>
                    <a:pt x="263" y="1980"/>
                  </a:moveTo>
                  <a:lnTo>
                    <a:pt x="263" y="1980"/>
                  </a:lnTo>
                  <a:cubicBezTo>
                    <a:pt x="2" y="1980"/>
                    <a:pt x="0" y="1721"/>
                    <a:pt x="0" y="1721"/>
                  </a:cubicBezTo>
                  <a:lnTo>
                    <a:pt x="0" y="0"/>
                  </a:lnTo>
                  <a:lnTo>
                    <a:pt x="5386" y="0"/>
                  </a:lnTo>
                  <a:cubicBezTo>
                    <a:pt x="5025" y="0"/>
                    <a:pt x="4821" y="377"/>
                    <a:pt x="4636" y="801"/>
                  </a:cubicBezTo>
                  <a:lnTo>
                    <a:pt x="4297" y="339"/>
                  </a:lnTo>
                  <a:lnTo>
                    <a:pt x="3962" y="339"/>
                  </a:lnTo>
                  <a:lnTo>
                    <a:pt x="4514" y="1087"/>
                  </a:lnTo>
                  <a:cubicBezTo>
                    <a:pt x="4319" y="1541"/>
                    <a:pt x="4110" y="1980"/>
                    <a:pt x="3723" y="1980"/>
                  </a:cubicBezTo>
                  <a:cubicBezTo>
                    <a:pt x="3723" y="1980"/>
                    <a:pt x="524" y="1980"/>
                    <a:pt x="263" y="198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8491538" y="6899275"/>
              <a:ext cx="220663" cy="303213"/>
            </a:xfrm>
            <a:custGeom>
              <a:avLst/>
              <a:gdLst>
                <a:gd name="T0" fmla="*/ 668 w 943"/>
                <a:gd name="T1" fmla="*/ 1287 h 1287"/>
                <a:gd name="T2" fmla="*/ 668 w 943"/>
                <a:gd name="T3" fmla="*/ 1287 h 1287"/>
                <a:gd name="T4" fmla="*/ 943 w 943"/>
                <a:gd name="T5" fmla="*/ 1106 h 1287"/>
                <a:gd name="T6" fmla="*/ 279 w 943"/>
                <a:gd name="T7" fmla="*/ 1106 h 1287"/>
                <a:gd name="T8" fmla="*/ 279 w 943"/>
                <a:gd name="T9" fmla="*/ 703 h 1287"/>
                <a:gd name="T10" fmla="*/ 785 w 943"/>
                <a:gd name="T11" fmla="*/ 703 h 1287"/>
                <a:gd name="T12" fmla="*/ 785 w 943"/>
                <a:gd name="T13" fmla="*/ 527 h 1287"/>
                <a:gd name="T14" fmla="*/ 274 w 943"/>
                <a:gd name="T15" fmla="*/ 527 h 1287"/>
                <a:gd name="T16" fmla="*/ 274 w 943"/>
                <a:gd name="T17" fmla="*/ 174 h 1287"/>
                <a:gd name="T18" fmla="*/ 883 w 943"/>
                <a:gd name="T19" fmla="*/ 174 h 1287"/>
                <a:gd name="T20" fmla="*/ 919 w 943"/>
                <a:gd name="T21" fmla="*/ 0 h 1287"/>
                <a:gd name="T22" fmla="*/ 0 w 943"/>
                <a:gd name="T23" fmla="*/ 0 h 1287"/>
                <a:gd name="T24" fmla="*/ 0 w 943"/>
                <a:gd name="T25" fmla="*/ 1287 h 1287"/>
                <a:gd name="T26" fmla="*/ 668 w 943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3" h="1287">
                  <a:moveTo>
                    <a:pt x="668" y="1287"/>
                  </a:moveTo>
                  <a:lnTo>
                    <a:pt x="668" y="1287"/>
                  </a:lnTo>
                  <a:cubicBezTo>
                    <a:pt x="872" y="1287"/>
                    <a:pt x="943" y="1106"/>
                    <a:pt x="943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5" y="703"/>
                  </a:lnTo>
                  <a:lnTo>
                    <a:pt x="785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8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9048750" y="6899275"/>
              <a:ext cx="220663" cy="303213"/>
            </a:xfrm>
            <a:custGeom>
              <a:avLst/>
              <a:gdLst>
                <a:gd name="T0" fmla="*/ 667 w 942"/>
                <a:gd name="T1" fmla="*/ 1287 h 1287"/>
                <a:gd name="T2" fmla="*/ 667 w 942"/>
                <a:gd name="T3" fmla="*/ 1287 h 1287"/>
                <a:gd name="T4" fmla="*/ 942 w 942"/>
                <a:gd name="T5" fmla="*/ 1106 h 1287"/>
                <a:gd name="T6" fmla="*/ 279 w 942"/>
                <a:gd name="T7" fmla="*/ 1106 h 1287"/>
                <a:gd name="T8" fmla="*/ 279 w 942"/>
                <a:gd name="T9" fmla="*/ 703 h 1287"/>
                <a:gd name="T10" fmla="*/ 784 w 942"/>
                <a:gd name="T11" fmla="*/ 703 h 1287"/>
                <a:gd name="T12" fmla="*/ 784 w 942"/>
                <a:gd name="T13" fmla="*/ 527 h 1287"/>
                <a:gd name="T14" fmla="*/ 274 w 942"/>
                <a:gd name="T15" fmla="*/ 527 h 1287"/>
                <a:gd name="T16" fmla="*/ 274 w 942"/>
                <a:gd name="T17" fmla="*/ 174 h 1287"/>
                <a:gd name="T18" fmla="*/ 883 w 942"/>
                <a:gd name="T19" fmla="*/ 174 h 1287"/>
                <a:gd name="T20" fmla="*/ 919 w 942"/>
                <a:gd name="T21" fmla="*/ 0 h 1287"/>
                <a:gd name="T22" fmla="*/ 0 w 942"/>
                <a:gd name="T23" fmla="*/ 0 h 1287"/>
                <a:gd name="T24" fmla="*/ 0 w 942"/>
                <a:gd name="T25" fmla="*/ 1287 h 1287"/>
                <a:gd name="T26" fmla="*/ 667 w 942"/>
                <a:gd name="T27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1287">
                  <a:moveTo>
                    <a:pt x="667" y="1287"/>
                  </a:moveTo>
                  <a:lnTo>
                    <a:pt x="667" y="1287"/>
                  </a:lnTo>
                  <a:cubicBezTo>
                    <a:pt x="872" y="1287"/>
                    <a:pt x="942" y="1106"/>
                    <a:pt x="942" y="1106"/>
                  </a:cubicBezTo>
                  <a:lnTo>
                    <a:pt x="279" y="1106"/>
                  </a:lnTo>
                  <a:lnTo>
                    <a:pt x="279" y="703"/>
                  </a:lnTo>
                  <a:lnTo>
                    <a:pt x="784" y="703"/>
                  </a:lnTo>
                  <a:lnTo>
                    <a:pt x="784" y="527"/>
                  </a:lnTo>
                  <a:lnTo>
                    <a:pt x="274" y="527"/>
                  </a:lnTo>
                  <a:lnTo>
                    <a:pt x="274" y="174"/>
                  </a:lnTo>
                  <a:lnTo>
                    <a:pt x="883" y="174"/>
                  </a:lnTo>
                  <a:lnTo>
                    <a:pt x="919" y="0"/>
                  </a:lnTo>
                  <a:lnTo>
                    <a:pt x="0" y="0"/>
                  </a:lnTo>
                  <a:lnTo>
                    <a:pt x="0" y="1287"/>
                  </a:lnTo>
                  <a:cubicBezTo>
                    <a:pt x="0" y="1287"/>
                    <a:pt x="463" y="1287"/>
                    <a:pt x="667" y="1287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auto">
            <a:xfrm>
              <a:off x="8783638" y="6899275"/>
              <a:ext cx="207963" cy="306388"/>
            </a:xfrm>
            <a:custGeom>
              <a:avLst/>
              <a:gdLst>
                <a:gd name="T0" fmla="*/ 41 w 887"/>
                <a:gd name="T1" fmla="*/ 1298 h 1298"/>
                <a:gd name="T2" fmla="*/ 41 w 887"/>
                <a:gd name="T3" fmla="*/ 1298 h 1298"/>
                <a:gd name="T4" fmla="*/ 610 w 887"/>
                <a:gd name="T5" fmla="*/ 1298 h 1298"/>
                <a:gd name="T6" fmla="*/ 885 w 887"/>
                <a:gd name="T7" fmla="*/ 1117 h 1298"/>
                <a:gd name="T8" fmla="*/ 887 w 887"/>
                <a:gd name="T9" fmla="*/ 1111 h 1298"/>
                <a:gd name="T10" fmla="*/ 280 w 887"/>
                <a:gd name="T11" fmla="*/ 1111 h 1298"/>
                <a:gd name="T12" fmla="*/ 280 w 887"/>
                <a:gd name="T13" fmla="*/ 0 h 1298"/>
                <a:gd name="T14" fmla="*/ 0 w 887"/>
                <a:gd name="T15" fmla="*/ 0 h 1298"/>
                <a:gd name="T16" fmla="*/ 0 w 887"/>
                <a:gd name="T17" fmla="*/ 1297 h 1298"/>
                <a:gd name="T18" fmla="*/ 41 w 887"/>
                <a:gd name="T19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7" h="1298">
                  <a:moveTo>
                    <a:pt x="41" y="1298"/>
                  </a:moveTo>
                  <a:lnTo>
                    <a:pt x="41" y="1298"/>
                  </a:lnTo>
                  <a:cubicBezTo>
                    <a:pt x="41" y="1298"/>
                    <a:pt x="406" y="1298"/>
                    <a:pt x="610" y="1298"/>
                  </a:cubicBezTo>
                  <a:cubicBezTo>
                    <a:pt x="815" y="1298"/>
                    <a:pt x="885" y="1117"/>
                    <a:pt x="885" y="1117"/>
                  </a:cubicBezTo>
                  <a:lnTo>
                    <a:pt x="887" y="1111"/>
                  </a:lnTo>
                  <a:lnTo>
                    <a:pt x="280" y="1111"/>
                  </a:lnTo>
                  <a:lnTo>
                    <a:pt x="280" y="0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41" y="1298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10037763" y="6900863"/>
              <a:ext cx="263525" cy="303213"/>
            </a:xfrm>
            <a:custGeom>
              <a:avLst/>
              <a:gdLst>
                <a:gd name="T0" fmla="*/ 835 w 1124"/>
                <a:gd name="T1" fmla="*/ 1287 h 1287"/>
                <a:gd name="T2" fmla="*/ 835 w 1124"/>
                <a:gd name="T3" fmla="*/ 1287 h 1287"/>
                <a:gd name="T4" fmla="*/ 270 w 1124"/>
                <a:gd name="T5" fmla="*/ 325 h 1287"/>
                <a:gd name="T6" fmla="*/ 270 w 1124"/>
                <a:gd name="T7" fmla="*/ 1287 h 1287"/>
                <a:gd name="T8" fmla="*/ 0 w 1124"/>
                <a:gd name="T9" fmla="*/ 1287 h 1287"/>
                <a:gd name="T10" fmla="*/ 0 w 1124"/>
                <a:gd name="T11" fmla="*/ 0 h 1287"/>
                <a:gd name="T12" fmla="*/ 311 w 1124"/>
                <a:gd name="T13" fmla="*/ 0 h 1287"/>
                <a:gd name="T14" fmla="*/ 864 w 1124"/>
                <a:gd name="T15" fmla="*/ 937 h 1287"/>
                <a:gd name="T16" fmla="*/ 864 w 1124"/>
                <a:gd name="T17" fmla="*/ 0 h 1287"/>
                <a:gd name="T18" fmla="*/ 1124 w 1124"/>
                <a:gd name="T19" fmla="*/ 0 h 1287"/>
                <a:gd name="T20" fmla="*/ 1124 w 1124"/>
                <a:gd name="T21" fmla="*/ 1287 h 1287"/>
                <a:gd name="T22" fmla="*/ 835 w 1124"/>
                <a:gd name="T23" fmla="*/ 128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4" h="1287">
                  <a:moveTo>
                    <a:pt x="835" y="1287"/>
                  </a:moveTo>
                  <a:lnTo>
                    <a:pt x="835" y="1287"/>
                  </a:lnTo>
                  <a:cubicBezTo>
                    <a:pt x="835" y="1287"/>
                    <a:pt x="301" y="401"/>
                    <a:pt x="270" y="325"/>
                  </a:cubicBezTo>
                  <a:lnTo>
                    <a:pt x="270" y="1287"/>
                  </a:lnTo>
                  <a:lnTo>
                    <a:pt x="0" y="1287"/>
                  </a:lnTo>
                  <a:lnTo>
                    <a:pt x="0" y="0"/>
                  </a:lnTo>
                  <a:lnTo>
                    <a:pt x="311" y="0"/>
                  </a:lnTo>
                  <a:cubicBezTo>
                    <a:pt x="311" y="0"/>
                    <a:pt x="842" y="877"/>
                    <a:pt x="864" y="937"/>
                  </a:cubicBezTo>
                  <a:lnTo>
                    <a:pt x="864" y="0"/>
                  </a:lnTo>
                  <a:lnTo>
                    <a:pt x="1124" y="0"/>
                  </a:lnTo>
                  <a:lnTo>
                    <a:pt x="1124" y="1287"/>
                  </a:lnTo>
                  <a:lnTo>
                    <a:pt x="835" y="1287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auto">
            <a:xfrm>
              <a:off x="9453563" y="7007225"/>
              <a:ext cx="173038" cy="196850"/>
            </a:xfrm>
            <a:custGeom>
              <a:avLst/>
              <a:gdLst>
                <a:gd name="T0" fmla="*/ 0 w 735"/>
                <a:gd name="T1" fmla="*/ 287 h 836"/>
                <a:gd name="T2" fmla="*/ 0 w 735"/>
                <a:gd name="T3" fmla="*/ 287 h 836"/>
                <a:gd name="T4" fmla="*/ 405 w 735"/>
                <a:gd name="T5" fmla="*/ 836 h 836"/>
                <a:gd name="T6" fmla="*/ 735 w 735"/>
                <a:gd name="T7" fmla="*/ 836 h 836"/>
                <a:gd name="T8" fmla="*/ 122 w 735"/>
                <a:gd name="T9" fmla="*/ 0 h 836"/>
                <a:gd name="T10" fmla="*/ 0 w 735"/>
                <a:gd name="T11" fmla="*/ 287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5" h="836">
                  <a:moveTo>
                    <a:pt x="0" y="287"/>
                  </a:moveTo>
                  <a:lnTo>
                    <a:pt x="0" y="287"/>
                  </a:lnTo>
                  <a:lnTo>
                    <a:pt x="405" y="836"/>
                  </a:lnTo>
                  <a:lnTo>
                    <a:pt x="735" y="836"/>
                  </a:lnTo>
                  <a:lnTo>
                    <a:pt x="122" y="0"/>
                  </a:lnTo>
                  <a:cubicBezTo>
                    <a:pt x="81" y="95"/>
                    <a:pt x="41" y="191"/>
                    <a:pt x="0" y="287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/>
            <p:cNvSpPr>
              <a:spLocks noEditPoints="1"/>
            </p:cNvSpPr>
            <p:nvPr userDrawn="1"/>
          </p:nvSpPr>
          <p:spPr bwMode="auto">
            <a:xfrm>
              <a:off x="9639300" y="6896100"/>
              <a:ext cx="325438" cy="311150"/>
            </a:xfrm>
            <a:custGeom>
              <a:avLst/>
              <a:gdLst>
                <a:gd name="T0" fmla="*/ 704 w 1386"/>
                <a:gd name="T1" fmla="*/ 1325 h 1325"/>
                <a:gd name="T2" fmla="*/ 704 w 1386"/>
                <a:gd name="T3" fmla="*/ 1325 h 1325"/>
                <a:gd name="T4" fmla="*/ 1386 w 1386"/>
                <a:gd name="T5" fmla="*/ 663 h 1325"/>
                <a:gd name="T6" fmla="*/ 692 w 1386"/>
                <a:gd name="T7" fmla="*/ 0 h 1325"/>
                <a:gd name="T8" fmla="*/ 0 w 1386"/>
                <a:gd name="T9" fmla="*/ 661 h 1325"/>
                <a:gd name="T10" fmla="*/ 704 w 1386"/>
                <a:gd name="T11" fmla="*/ 1325 h 1325"/>
                <a:gd name="T12" fmla="*/ 704 w 1386"/>
                <a:gd name="T13" fmla="*/ 1325 h 1325"/>
                <a:gd name="T14" fmla="*/ 697 w 1386"/>
                <a:gd name="T15" fmla="*/ 1163 h 1325"/>
                <a:gd name="T16" fmla="*/ 697 w 1386"/>
                <a:gd name="T17" fmla="*/ 1163 h 1325"/>
                <a:gd name="T18" fmla="*/ 305 w 1386"/>
                <a:gd name="T19" fmla="*/ 648 h 1325"/>
                <a:gd name="T20" fmla="*/ 690 w 1386"/>
                <a:gd name="T21" fmla="*/ 164 h 1325"/>
                <a:gd name="T22" fmla="*/ 1072 w 1386"/>
                <a:gd name="T23" fmla="*/ 676 h 1325"/>
                <a:gd name="T24" fmla="*/ 697 w 1386"/>
                <a:gd name="T25" fmla="*/ 1163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6" h="1325">
                  <a:moveTo>
                    <a:pt x="704" y="1325"/>
                  </a:moveTo>
                  <a:lnTo>
                    <a:pt x="704" y="1325"/>
                  </a:lnTo>
                  <a:cubicBezTo>
                    <a:pt x="1136" y="1325"/>
                    <a:pt x="1386" y="1064"/>
                    <a:pt x="1386" y="663"/>
                  </a:cubicBezTo>
                  <a:cubicBezTo>
                    <a:pt x="1386" y="287"/>
                    <a:pt x="1160" y="0"/>
                    <a:pt x="692" y="0"/>
                  </a:cubicBezTo>
                  <a:cubicBezTo>
                    <a:pt x="277" y="0"/>
                    <a:pt x="0" y="237"/>
                    <a:pt x="0" y="661"/>
                  </a:cubicBezTo>
                  <a:cubicBezTo>
                    <a:pt x="0" y="1042"/>
                    <a:pt x="231" y="1325"/>
                    <a:pt x="704" y="1325"/>
                  </a:cubicBezTo>
                  <a:lnTo>
                    <a:pt x="704" y="1325"/>
                  </a:lnTo>
                  <a:close/>
                  <a:moveTo>
                    <a:pt x="697" y="1163"/>
                  </a:moveTo>
                  <a:lnTo>
                    <a:pt x="697" y="1163"/>
                  </a:lnTo>
                  <a:cubicBezTo>
                    <a:pt x="413" y="1163"/>
                    <a:pt x="305" y="979"/>
                    <a:pt x="305" y="648"/>
                  </a:cubicBezTo>
                  <a:cubicBezTo>
                    <a:pt x="305" y="339"/>
                    <a:pt x="411" y="164"/>
                    <a:pt x="690" y="164"/>
                  </a:cubicBezTo>
                  <a:cubicBezTo>
                    <a:pt x="988" y="164"/>
                    <a:pt x="1072" y="361"/>
                    <a:pt x="1072" y="676"/>
                  </a:cubicBezTo>
                  <a:cubicBezTo>
                    <a:pt x="1072" y="1022"/>
                    <a:pt x="944" y="1163"/>
                    <a:pt x="697" y="116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2391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1043056" rtl="0" eaLnBrk="1" latinLnBrk="0" hangingPunct="1">
        <a:lnSpc>
          <a:spcPts val="357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104305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Proxima Nova Rg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7pPr>
      <a:lvl8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8pPr>
      <a:lvl9pPr marL="0" indent="0" algn="r" defTabSz="1043056" rtl="0" eaLnBrk="1" latinLnBrk="0" hangingPunct="1">
        <a:lnSpc>
          <a:spcPts val="255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None/>
        <a:defRPr sz="200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876" y="424800"/>
            <a:ext cx="9899649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00" y="1152000"/>
            <a:ext cx="9900000" cy="554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3600" y="7171675"/>
            <a:ext cx="63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6875" y="7172325"/>
            <a:ext cx="986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83C6C5D-E533-49CA-B0EE-FC3E24E254C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96876" y="927062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6876" y="270000"/>
            <a:ext cx="9900000" cy="5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5" r:id="rId3"/>
    <p:sldLayoutId id="2147483664" r:id="rId4"/>
    <p:sldLayoutId id="2147483665" r:id="rId5"/>
    <p:sldLayoutId id="214748365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043056" rtl="0" eaLnBrk="1" latinLnBrk="0" hangingPunct="1"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1043056" rtl="0" eaLnBrk="1" latinLnBrk="0" hangingPunct="1">
        <a:lnSpc>
          <a:spcPct val="110000"/>
        </a:lnSpc>
        <a:spcBef>
          <a:spcPts val="0"/>
        </a:spcBef>
        <a:spcAft>
          <a:spcPts val="1135"/>
        </a:spcAft>
        <a:buClr>
          <a:schemeClr val="tx2"/>
        </a:buClr>
        <a:buFont typeface="Proxima Nova Rg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79388" algn="l" defTabSz="1043056" rtl="0" eaLnBrk="1" latinLnBrk="0" hangingPunct="1">
        <a:lnSpc>
          <a:spcPct val="110000"/>
        </a:lnSpc>
        <a:spcBef>
          <a:spcPts val="0"/>
        </a:spcBef>
        <a:spcAft>
          <a:spcPts val="560"/>
        </a:spcAft>
        <a:buClr>
          <a:schemeClr val="tx2"/>
        </a:buClr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486400" y="2880000"/>
            <a:ext cx="4886205" cy="936000"/>
          </a:xfrm>
        </p:spPr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Changes to the Business Unit Settlement Risk Rating (BUSRR) criteria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Kat Gay</a:t>
            </a:r>
          </a:p>
          <a:p>
            <a:r>
              <a:rPr lang="en-GB" dirty="0" smtClean="0"/>
              <a:t>Paulina Stelmach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3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SR3019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Data Quality (SR0022 and SR028 Combined)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701"/>
            <a:ext cx="10693400" cy="2873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36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 Comparison – Now Public!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2" y="1255260"/>
            <a:ext cx="5315010" cy="34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10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17" y="3156009"/>
            <a:ext cx="5351008" cy="3535077"/>
          </a:xfrm>
          <a:prstGeom prst="rect">
            <a:avLst/>
          </a:prstGeom>
          <a:noFill/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51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SR0024 </a:t>
            </a:r>
            <a:r>
              <a:rPr lang="en-GB" sz="2400" dirty="0"/>
              <a:t>&amp;</a:t>
            </a:r>
            <a:r>
              <a:rPr lang="en-GB" sz="2400" dirty="0" smtClean="0"/>
              <a:t> </a:t>
            </a:r>
            <a:r>
              <a:rPr lang="en-GB" sz="2400" dirty="0"/>
              <a:t>SR0025 - Missing </a:t>
            </a:r>
            <a:r>
              <a:rPr lang="en-GB" sz="2400" dirty="0" smtClean="0"/>
              <a:t>Meter Technical Details (MTDs)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SR0024 – Missing NHH MTDs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SR0025 – Missing HH MTDs</a:t>
            </a:r>
          </a:p>
          <a:p>
            <a:pPr lvl="1"/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461993"/>
            <a:ext cx="9700713" cy="210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3" y="1661387"/>
            <a:ext cx="9700715" cy="21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00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Settlement BUSRRs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BUSRRs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Why change the SR72 criteria?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67541"/>
            <a:ext cx="9100457" cy="4905829"/>
          </a:xfrm>
          <a:prstGeom prst="rect">
            <a:avLst/>
          </a:prstGeom>
          <a:noFill/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97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BUSRRs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3864" y="1265919"/>
            <a:ext cx="9899649" cy="5543549"/>
          </a:xfrm>
        </p:spPr>
        <p:txBody>
          <a:bodyPr/>
          <a:lstStyle/>
          <a:p>
            <a:r>
              <a:rPr lang="en-GB" dirty="0" smtClean="0"/>
              <a:t>SR0072 OLD: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SR0072 </a:t>
            </a:r>
            <a:r>
              <a:rPr lang="en-GB" dirty="0" smtClean="0"/>
              <a:t>NEW: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2165" y="2024744"/>
            <a:ext cx="8762925" cy="11713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38" y="4557033"/>
            <a:ext cx="814597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6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Settlement BUSRRs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6" y="1155701"/>
            <a:ext cx="2188669" cy="436616"/>
          </a:xfrm>
        </p:spPr>
        <p:txBody>
          <a:bodyPr/>
          <a:lstStyle/>
          <a:p>
            <a:r>
              <a:rPr lang="en-GB" dirty="0" smtClean="0"/>
              <a:t>SR0074 Old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96875" y="4556236"/>
            <a:ext cx="2062545" cy="520262"/>
          </a:xfrm>
        </p:spPr>
        <p:txBody>
          <a:bodyPr/>
          <a:lstStyle/>
          <a:p>
            <a:r>
              <a:rPr lang="en-GB" dirty="0" smtClean="0"/>
              <a:t>SR0074 New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34" y="5020497"/>
            <a:ext cx="7005583" cy="164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533" y="1768381"/>
            <a:ext cx="7005583" cy="21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BUSRRs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Why Change SR0081?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8" y="1555153"/>
            <a:ext cx="9512106" cy="514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77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BUSRRs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SR0081 (100kW) OLD: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SR0081 (100kW) NEW: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6" y="1538515"/>
            <a:ext cx="7857970" cy="2423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6" y="4472214"/>
            <a:ext cx="8615615" cy="2046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2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Settlement BUSRRs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Why Create a new HH Settlement Risk?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704068"/>
            <a:ext cx="9894888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58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C6C5D-E533-49CA-B0EE-FC3E24E254C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5999" y="1155701"/>
            <a:ext cx="9900000" cy="47879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b="1" dirty="0" smtClean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b="1" dirty="0" smtClean="0"/>
              <a:t>Module </a:t>
            </a:r>
            <a:r>
              <a:rPr lang="en-GB" b="1" dirty="0"/>
              <a:t>1: </a:t>
            </a:r>
            <a:r>
              <a:rPr lang="en-GB" dirty="0"/>
              <a:t>What are BUSRRs and why do we have them?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Module 2: </a:t>
            </a:r>
            <a:r>
              <a:rPr lang="en-GB" dirty="0"/>
              <a:t>PARMS BUSRRs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b="1" dirty="0"/>
              <a:t>Module 3: </a:t>
            </a:r>
            <a:r>
              <a:rPr lang="en-GB" dirty="0"/>
              <a:t>Settlement BUSRRs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dirty="0"/>
              <a:t>Module 4: </a:t>
            </a:r>
            <a:r>
              <a:rPr lang="en-US" dirty="0"/>
              <a:t>Future impacts to the BUSRRs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5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SR0081b and SR0081c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899649" cy="5543549"/>
          </a:xfrm>
        </p:spPr>
        <p:txBody>
          <a:bodyPr/>
          <a:lstStyle/>
          <a:p>
            <a:r>
              <a:rPr lang="en-GB" dirty="0" smtClean="0"/>
              <a:t>SR0081b – Sub 100kW CT Metered (Measurement Class E)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579465"/>
            <a:ext cx="9899649" cy="243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When are BUSRRs used?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36881"/>
            <a:ext cx="9899649" cy="5543549"/>
          </a:xfrm>
        </p:spPr>
        <p:txBody>
          <a:bodyPr/>
          <a:lstStyle/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274" y="1629675"/>
            <a:ext cx="3880323" cy="19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86646"/>
            <a:ext cx="2748144" cy="180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3" y="4241800"/>
            <a:ext cx="9256005" cy="174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801" y="423255"/>
            <a:ext cx="3127313" cy="476629"/>
          </a:xfrm>
        </p:spPr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pic>
        <p:nvPicPr>
          <p:cNvPr id="10242" name="Picture 2" descr="C:\Users\Kathryn.Gay\AppData\Local\Microsoft\Windows\Temporary Internet Files\Content.IE5\S2H4JZQ6\question-mar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44" y="1496290"/>
            <a:ext cx="4503325" cy="48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BUSRRs and WHY do we have them?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1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Assurance Framework</a:t>
            </a: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783771" y="1045029"/>
            <a:ext cx="8762661" cy="5693956"/>
            <a:chOff x="385" y="1253"/>
            <a:chExt cx="4896" cy="2857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485" y="3870"/>
              <a:ext cx="912" cy="240"/>
            </a:xfrm>
            <a:prstGeom prst="flowChartAlternateProcess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Preventative</a:t>
              </a:r>
              <a:endParaRPr lang="en-GB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329" y="3870"/>
              <a:ext cx="912" cy="240"/>
            </a:xfrm>
            <a:prstGeom prst="flowChartAlternateProcess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Detective</a:t>
              </a:r>
              <a:endParaRPr lang="en-GB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4368" y="3870"/>
              <a:ext cx="912" cy="240"/>
            </a:xfrm>
            <a:prstGeom prst="flowChartAlternateProcess">
              <a:avLst/>
            </a:prstGeom>
            <a:gradFill rotWithShape="0">
              <a:gsLst>
                <a:gs pos="3000">
                  <a:srgbClr val="0070C0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Corrective</a:t>
              </a:r>
              <a:endParaRPr lang="en-GB" alt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 flipH="1">
              <a:off x="385" y="1253"/>
              <a:ext cx="4896" cy="253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 flipH="1">
              <a:off x="697" y="1412"/>
              <a:ext cx="4176" cy="23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07" y="10800"/>
                  </a:moveTo>
                  <a:cubicBezTo>
                    <a:pt x="2007" y="15656"/>
                    <a:pt x="5944" y="19593"/>
                    <a:pt x="10800" y="19593"/>
                  </a:cubicBezTo>
                  <a:cubicBezTo>
                    <a:pt x="15656" y="19593"/>
                    <a:pt x="19593" y="15656"/>
                    <a:pt x="19593" y="10800"/>
                  </a:cubicBezTo>
                  <a:cubicBezTo>
                    <a:pt x="19593" y="5944"/>
                    <a:pt x="15656" y="2007"/>
                    <a:pt x="10800" y="2007"/>
                  </a:cubicBezTo>
                  <a:cubicBezTo>
                    <a:pt x="5944" y="2007"/>
                    <a:pt x="2007" y="5944"/>
                    <a:pt x="2007" y="108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 flipH="1">
              <a:off x="1007" y="1752"/>
              <a:ext cx="739" cy="348"/>
            </a:xfrm>
            <a:prstGeom prst="flowChartAlternateProcess">
              <a:avLst/>
            </a:prstGeom>
            <a:gradFill>
              <a:gsLst>
                <a:gs pos="0">
                  <a:srgbClr val="FFFF00"/>
                </a:gs>
                <a:gs pos="100000">
                  <a:schemeClr val="bg1"/>
                </a:gs>
                <a:gs pos="100000">
                  <a:srgbClr val="FFCC00"/>
                </a:gs>
              </a:gsLst>
              <a:lin ang="13500000" scaled="1"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Education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 flipH="1">
              <a:off x="658" y="2765"/>
              <a:ext cx="739" cy="348"/>
            </a:xfrm>
            <a:prstGeom prst="flowChartAlternateProcess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bg1"/>
                </a:gs>
                <a:gs pos="100000">
                  <a:srgbClr val="FFCC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altLang="en-US" sz="1400" b="1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Accreditation </a:t>
              </a:r>
            </a:p>
            <a:p>
              <a:pPr algn="ctr" eaLnBrk="0" hangingPunct="0"/>
              <a:r>
                <a:rPr lang="en-GB" altLang="en-US" sz="1400" b="1" dirty="0">
                  <a:solidFill>
                    <a:sysClr val="windowText" lastClr="000000"/>
                  </a:solidFill>
                  <a:latin typeface="Arial" charset="0"/>
                  <a:ea typeface="ＭＳ Ｐゴシック" pitchFamily="34" charset="-128"/>
                </a:rPr>
                <a:t>&amp; Certification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 flipH="1">
              <a:off x="2976" y="1414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3000">
                  <a:srgbClr val="0070C0"/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Error &amp; Failure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 Resolution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 flipH="1">
              <a:off x="1470" y="3249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135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Operational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Audit</a:t>
              </a: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 flipH="1">
              <a:off x="1887" y="1412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3000">
                  <a:srgbClr val="FFFF00"/>
                </a:gs>
                <a:gs pos="100000">
                  <a:srgbClr val="0070C0">
                    <a:alpha val="82000"/>
                  </a:srgbClr>
                </a:gs>
              </a:gsLst>
              <a:lin ang="108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Change 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Management</a:t>
              </a: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 flipH="1">
              <a:off x="3894" y="1752"/>
              <a:ext cx="739" cy="348"/>
            </a:xfrm>
            <a:prstGeom prst="flowChartAlternateProcess">
              <a:avLst/>
            </a:prstGeom>
            <a:gradFill>
              <a:gsLst>
                <a:gs pos="3000">
                  <a:srgbClr val="0070C0"/>
                </a:gs>
                <a:gs pos="100000">
                  <a:schemeClr val="bg1"/>
                </a:gs>
              </a:gsLst>
              <a:lin ang="13500000" scaled="1"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Disputes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 Management</a:t>
              </a: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 flipH="1">
              <a:off x="2415" y="3423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135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Technical 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Assurance</a:t>
              </a: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 flipH="1">
              <a:off x="476" y="2251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1"/>
                </a:gs>
                <a:gs pos="100000">
                  <a:srgbClr val="FFCC00"/>
                </a:gs>
              </a:gsLst>
              <a:lin ang="135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Entry Process 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Testing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345" y="2205"/>
              <a:ext cx="1934" cy="1426"/>
            </a:xfrm>
            <a:prstGeom prst="rect">
              <a:avLst/>
            </a:prstGeom>
            <a:solidFill>
              <a:schemeClr val="hlink">
                <a:alpha val="49019"/>
              </a:schemeClr>
            </a:solidFill>
            <a:ln w="9525">
              <a:solidFill>
                <a:schemeClr val="hlink"/>
              </a:solidFill>
              <a:prstDash val="lg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auto">
            <a:xfrm flipH="1">
              <a:off x="4128" y="2765"/>
              <a:ext cx="739" cy="348"/>
            </a:xfrm>
            <a:prstGeom prst="flowChartAlternateProcess">
              <a:avLst/>
            </a:prstGeom>
            <a:gradFill>
              <a:gsLst>
                <a:gs pos="3000">
                  <a:srgbClr val="0070C0"/>
                </a:gs>
                <a:gs pos="100000">
                  <a:schemeClr val="bg1"/>
                </a:gs>
              </a:gsLst>
              <a:lin ang="13500000" scaled="1"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Peer 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Comparison</a:t>
              </a: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 flipH="1">
              <a:off x="4332" y="2205"/>
              <a:ext cx="739" cy="348"/>
            </a:xfrm>
            <a:prstGeom prst="flowChartAlternateProcess">
              <a:avLst/>
            </a:prstGeom>
            <a:gradFill>
              <a:gsLst>
                <a:gs pos="3000">
                  <a:srgbClr val="0070C0"/>
                </a:gs>
                <a:gs pos="100000">
                  <a:schemeClr val="bg1"/>
                </a:gs>
              </a:gsLst>
              <a:lin ang="13500000" scaled="1"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>
                  <a:solidFill>
                    <a:sysClr val="windowText" lastClr="000000"/>
                  </a:solidFill>
                </a:rPr>
                <a:t>Supplier </a:t>
              </a:r>
            </a:p>
            <a:p>
              <a:pPr algn="ctr"/>
              <a:r>
                <a:rPr lang="en-GB" altLang="en-US" sz="1400" b="1">
                  <a:solidFill>
                    <a:sysClr val="windowText" lastClr="000000"/>
                  </a:solidFill>
                </a:rPr>
                <a:t>Charges</a:t>
              </a: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 flipH="1">
              <a:off x="3398" y="3249"/>
              <a:ext cx="739" cy="348"/>
            </a:xfrm>
            <a:prstGeom prst="flowChartAlternateProcess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CCCC"/>
                </a:gs>
              </a:gsLst>
              <a:lin ang="13500000" scaled="1"/>
              <a:tileRect/>
            </a:gra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Performance </a:t>
              </a:r>
            </a:p>
            <a:p>
              <a:pPr algn="ctr"/>
              <a:r>
                <a:rPr lang="en-GB" altLang="en-US" sz="1400" b="1" dirty="0">
                  <a:solidFill>
                    <a:sysClr val="windowText" lastClr="000000"/>
                  </a:solidFill>
                </a:rPr>
                <a:t>Monitoring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729" y="3399"/>
              <a:ext cx="550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GB" altLang="en-US" sz="1200" b="1" dirty="0">
                  <a:solidFill>
                    <a:sysClr val="windowText" lastClr="000000"/>
                  </a:solidFill>
                </a:rPr>
                <a:t>Delivered </a:t>
              </a:r>
            </a:p>
            <a:p>
              <a:pPr algn="r"/>
              <a:r>
                <a:rPr lang="en-GB" altLang="en-US" sz="1200" b="1" dirty="0">
                  <a:solidFill>
                    <a:sysClr val="windowText" lastClr="000000"/>
                  </a:solidFill>
                </a:rPr>
                <a:t>via PARMS</a:t>
              </a:r>
            </a:p>
          </p:txBody>
        </p:sp>
      </p:grpSp>
      <p:sp>
        <p:nvSpPr>
          <p:cNvPr id="2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3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PARMS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P</a:t>
            </a:r>
            <a:r>
              <a:rPr lang="en-GB" dirty="0" smtClean="0"/>
              <a:t>erformance </a:t>
            </a:r>
            <a:r>
              <a:rPr lang="en-GB" b="1" dirty="0" smtClean="0"/>
              <a:t>A</a:t>
            </a:r>
            <a:r>
              <a:rPr lang="en-GB" dirty="0" smtClean="0"/>
              <a:t>ssurance </a:t>
            </a:r>
            <a:r>
              <a:rPr lang="en-GB" b="1" dirty="0" smtClean="0"/>
              <a:t>R</a:t>
            </a:r>
            <a:r>
              <a:rPr lang="en-GB" dirty="0" smtClean="0"/>
              <a:t>eporting and </a:t>
            </a:r>
            <a:r>
              <a:rPr lang="en-GB" b="1" dirty="0" smtClean="0"/>
              <a:t>M</a:t>
            </a:r>
            <a:r>
              <a:rPr lang="en-GB" dirty="0" smtClean="0"/>
              <a:t>onitoring </a:t>
            </a:r>
            <a:r>
              <a:rPr lang="en-GB" b="1" dirty="0" smtClean="0"/>
              <a:t>S</a:t>
            </a:r>
            <a:r>
              <a:rPr lang="en-GB" dirty="0" smtClean="0"/>
              <a:t>ystem</a:t>
            </a:r>
            <a:endParaRPr lang="en-GB" dirty="0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940909" y="2536019"/>
            <a:ext cx="1719262" cy="2928938"/>
            <a:chOff x="7644561" y="2214554"/>
            <a:chExt cx="1719262" cy="2928958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7644561" y="2214554"/>
              <a:ext cx="1719262" cy="2928958"/>
            </a:xfrm>
            <a:prstGeom prst="can">
              <a:avLst>
                <a:gd name="adj" fmla="val 18543"/>
              </a:avLst>
            </a:prstGeom>
            <a:gradFill rotWithShape="1">
              <a:gsLst>
                <a:gs pos="0">
                  <a:srgbClr val="251257"/>
                </a:gs>
                <a:gs pos="50000">
                  <a:srgbClr val="391F80"/>
                </a:gs>
                <a:gs pos="100000">
                  <a:srgbClr val="4528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7718374" y="3090860"/>
              <a:ext cx="1571636" cy="136842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9630"/>
                </a:avLst>
              </a:prstTxWarp>
            </a:bodyPr>
            <a:lstStyle/>
            <a:p>
              <a:pPr algn="ctr"/>
              <a:r>
                <a:rPr lang="en-GB" sz="1650" kern="10" dirty="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PARMS</a:t>
              </a:r>
            </a:p>
          </p:txBody>
        </p:sp>
      </p:grp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048859" y="1818808"/>
            <a:ext cx="15033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dirty="0"/>
              <a:t>Database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7994528" y="1809736"/>
            <a:ext cx="12636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dirty="0"/>
              <a:t>Reports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96876" y="1850219"/>
            <a:ext cx="22225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dirty="0"/>
              <a:t>Data Providers</a:t>
            </a:r>
          </a:p>
        </p:txBody>
      </p:sp>
      <p:pic>
        <p:nvPicPr>
          <p:cNvPr id="13" name="Picture 4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2" y="3332944"/>
            <a:ext cx="18240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66577818"/>
              </p:ext>
            </p:extLst>
          </p:nvPr>
        </p:nvGraphicFramePr>
        <p:xfrm>
          <a:off x="7181494" y="2582056"/>
          <a:ext cx="3031736" cy="271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Assurance Board (PAB)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96875" y="1155700"/>
            <a:ext cx="9734095" cy="5543549"/>
          </a:xfrm>
        </p:spPr>
        <p:txBody>
          <a:bodyPr/>
          <a:lstStyle/>
          <a:p>
            <a:r>
              <a:rPr lang="en-US" dirty="0"/>
              <a:t>The PAB conducts and administers activities to provide assurance that all participants in the BSC arrangements are suitably qualified and that the relevant standards are maintained.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/>
              <a:t>The PAB is appointed by, and reports to the BSC </a:t>
            </a:r>
            <a:r>
              <a:rPr lang="en-US" dirty="0" smtClean="0"/>
              <a:t>Panel.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PAB Responsibilities: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	SVA Qualification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	Technical Assurance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	Operational audit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	Liquidated </a:t>
            </a:r>
            <a:r>
              <a:rPr lang="en-US" dirty="0"/>
              <a:t>Damages and Peer </a:t>
            </a:r>
            <a:r>
              <a:rPr lang="en-US" dirty="0" smtClean="0"/>
              <a:t>Comparison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1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Risks measured at </a:t>
            </a:r>
            <a:r>
              <a:rPr lang="en-GB" dirty="0" smtClean="0">
                <a:solidFill>
                  <a:schemeClr val="tx2"/>
                </a:solidFill>
              </a:rPr>
              <a:t>Business Unit (BU) </a:t>
            </a:r>
            <a:r>
              <a:rPr lang="en-GB" dirty="0" smtClean="0"/>
              <a:t>Level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Risk Evaluation Register provides the top </a:t>
            </a:r>
            <a:r>
              <a:rPr lang="en-GB" dirty="0" smtClean="0">
                <a:solidFill>
                  <a:schemeClr val="tx2"/>
                </a:solidFill>
              </a:rPr>
              <a:t>Settlement Risks (SR) </a:t>
            </a:r>
            <a:r>
              <a:rPr lang="en-GB" dirty="0" smtClean="0"/>
              <a:t>with measureable data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risk posed to Settlement by BUs by performing poorly is given 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R</a:t>
            </a:r>
            <a:r>
              <a:rPr lang="en-GB" dirty="0" smtClean="0">
                <a:solidFill>
                  <a:schemeClr val="tx2"/>
                </a:solidFill>
              </a:rPr>
              <a:t>ating (R) </a:t>
            </a:r>
            <a:r>
              <a:rPr lang="en-GB" dirty="0" smtClean="0"/>
              <a:t>– RED, AMBER or GREEN</a:t>
            </a:r>
          </a:p>
          <a:p>
            <a:r>
              <a:rPr lang="en-GB" dirty="0" smtClean="0"/>
              <a:t>The risk ratings of each BU is </a:t>
            </a:r>
            <a:r>
              <a:rPr lang="en-GB" dirty="0"/>
              <a:t>reporte</a:t>
            </a:r>
            <a:r>
              <a:rPr lang="en-GB" dirty="0" smtClean="0"/>
              <a:t>d to the PAB monthly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678401" y="1059175"/>
            <a:ext cx="4770000" cy="594725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a BUSRR???</a:t>
            </a:r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5678401" y="2575195"/>
            <a:ext cx="4770000" cy="594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35"/>
              </a:spcAft>
              <a:buClr>
                <a:schemeClr val="tx2"/>
              </a:buClr>
              <a:buFont typeface="Proxima Nova Rg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Proxima Nova Rg"/>
              <a:buNone/>
            </a:pP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</a:t>
            </a:r>
          </a:p>
          <a:p>
            <a:pPr marL="0" indent="0">
              <a:buFont typeface="Proxima Nova Rg"/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678401" y="5031012"/>
            <a:ext cx="4770000" cy="594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135"/>
              </a:spcAft>
              <a:buClr>
                <a:schemeClr val="tx2"/>
              </a:buClr>
              <a:buFont typeface="Proxima Nova Rg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79388" algn="l" defTabSz="1043056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6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Proxima Nova Rg"/>
              <a:buNone/>
            </a:pP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Proxima Nova Rg"/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8009340" y="1789611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009339" y="2059577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009338" y="2333896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009334" y="4937395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8009335" y="4621344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8009336" y="4229458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009337" y="3894177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8009333" y="3574503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8009340" y="3308891"/>
            <a:ext cx="108121" cy="117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9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BUSRRs: April 2017 view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054"/>
            <a:ext cx="10693400" cy="5082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33600" y="7171675"/>
            <a:ext cx="6300000" cy="180000"/>
          </a:xfrm>
        </p:spPr>
        <p:txBody>
          <a:bodyPr/>
          <a:lstStyle/>
          <a:p>
            <a:r>
              <a:rPr lang="en-GB" altLang="en-US" dirty="0">
                <a:ea typeface="ＭＳ Ｐゴシック" pitchFamily="34" charset="-128"/>
              </a:rPr>
              <a:t>BUSRRs &amp; The BUSRR Review</a:t>
            </a:r>
            <a:endParaRPr lang="en-GB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396875" y="7172325"/>
            <a:ext cx="986400" cy="180000"/>
          </a:xfrm>
        </p:spPr>
        <p:txBody>
          <a:bodyPr/>
          <a:lstStyle/>
          <a:p>
            <a:fld id="{183C6C5D-E533-49CA-B0EE-FC3E24E254C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73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</a:pPr>
            <a:r>
              <a:rPr lang="en-GB" dirty="0" smtClean="0"/>
              <a:t>PARMS </a:t>
            </a:r>
            <a:r>
              <a:rPr lang="en-GB" dirty="0"/>
              <a:t>BUSRRs</a:t>
            </a:r>
          </a:p>
        </p:txBody>
      </p:sp>
    </p:spTree>
    <p:extLst>
      <p:ext uri="{BB962C8B-B14F-4D97-AF65-F5344CB8AC3E}">
        <p14:creationId xmlns:p14="http://schemas.microsoft.com/office/powerpoint/2010/main" val="42806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65C7C2"/>
      </a:accent1>
      <a:accent2>
        <a:srgbClr val="7AA3AA"/>
      </a:accent2>
      <a:accent3>
        <a:srgbClr val="DCDCDC"/>
      </a:accent3>
      <a:accent4>
        <a:srgbClr val="00A7DE"/>
      </a:accent4>
      <a:accent5>
        <a:srgbClr val="84AE0C"/>
      </a:accent5>
      <a:accent6>
        <a:srgbClr val="FAA311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100"/>
          </a:lnSpc>
          <a:spcAft>
            <a:spcPts val="560"/>
          </a:spcAft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Elexon">
      <a:dk1>
        <a:sysClr val="windowText" lastClr="000000"/>
      </a:dk1>
      <a:lt1>
        <a:sysClr val="window" lastClr="FFFFFF"/>
      </a:lt1>
      <a:dk2>
        <a:srgbClr val="0090AB"/>
      </a:dk2>
      <a:lt2>
        <a:srgbClr val="FFFFFF"/>
      </a:lt2>
      <a:accent1>
        <a:srgbClr val="213871"/>
      </a:accent1>
      <a:accent2>
        <a:srgbClr val="7AA3AA"/>
      </a:accent2>
      <a:accent3>
        <a:srgbClr val="DCDCDC"/>
      </a:accent3>
      <a:accent4>
        <a:srgbClr val="65C7C2"/>
      </a:accent4>
      <a:accent5>
        <a:srgbClr val="2CA5AA"/>
      </a:accent5>
      <a:accent6>
        <a:srgbClr val="3C6779"/>
      </a:accent6>
      <a:hlink>
        <a:srgbClr val="65C7C2"/>
      </a:hlink>
      <a:folHlink>
        <a:srgbClr val="213871"/>
      </a:folHlink>
    </a:clrScheme>
    <a:fontScheme name="Elex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1974</TotalTime>
  <Words>477</Words>
  <Application>Microsoft Office PowerPoint</Application>
  <PresentationFormat>Custom</PresentationFormat>
  <Paragraphs>195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</vt:lpstr>
      <vt:lpstr>Content Slides</vt:lpstr>
      <vt:lpstr>Changes to the Business Unit Settlement Risk Rating (BUSRR) criteria</vt:lpstr>
      <vt:lpstr>Agenda</vt:lpstr>
      <vt:lpstr>WHAT are BUSRRs and WHY do we have them? </vt:lpstr>
      <vt:lpstr>Performance Assurance Framework</vt:lpstr>
      <vt:lpstr>PARMS</vt:lpstr>
      <vt:lpstr>Performance Assurance Board (PAB)</vt:lpstr>
      <vt:lpstr>What’s a BUSRR???</vt:lpstr>
      <vt:lpstr>BUSRRs: April 2017 view</vt:lpstr>
      <vt:lpstr>PARMS BUSRRs</vt:lpstr>
      <vt:lpstr>SR3019</vt:lpstr>
      <vt:lpstr>Peer Comparison – Now Public!</vt:lpstr>
      <vt:lpstr>SR0024 &amp; SR0025 - Missing Meter Technical Details (MTDs)  </vt:lpstr>
      <vt:lpstr>Settlement BUSRRs</vt:lpstr>
      <vt:lpstr>Settlement BUSRRs</vt:lpstr>
      <vt:lpstr>Settlement BUSRRs</vt:lpstr>
      <vt:lpstr>Settlement BUSRRs</vt:lpstr>
      <vt:lpstr>Settlement BUSRRs</vt:lpstr>
      <vt:lpstr>Settlement BUSRRs</vt:lpstr>
      <vt:lpstr>Settlement BUSRRs</vt:lpstr>
      <vt:lpstr>SR0081b and SR0081c</vt:lpstr>
      <vt:lpstr>When are BUSRRs used?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PARMS &amp; Supplier Charges</dc:title>
  <dc:creator>Kathryn Munday</dc:creator>
  <cp:lastModifiedBy>Paulina Stelmach</cp:lastModifiedBy>
  <cp:revision>150</cp:revision>
  <dcterms:created xsi:type="dcterms:W3CDTF">2014-06-16T09:17:38Z</dcterms:created>
  <dcterms:modified xsi:type="dcterms:W3CDTF">2017-03-22T10:50:03Z</dcterms:modified>
</cp:coreProperties>
</file>